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de"/>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72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Der Zweite Sohn ging verloren und wird gefunden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Heute</a:t>
            </a:r>
            <a:r xmlns:a="http://schemas.openxmlformats.org/drawingml/2006/main">
              <a:rPr altLang="en-US" lang="de" sz="4000">
                <a:solidFill>
                  <a:srgbClr val="ff0000"/>
                </a:solidFill>
              </a:rPr>
              <a:t> </a:t>
            </a:r>
            <a:r xmlns:a="http://schemas.openxmlformats.org/drawingml/2006/main">
              <a:rPr altLang="ko-KR" lang="de" sz="4000">
                <a:solidFill>
                  <a:srgbClr val="ff0000"/>
                </a:solidFill>
              </a:rPr>
              <a:t>Quiz</a:t>
            </a:r>
            <a:r xmlns:a="http://schemas.openxmlformats.org/drawingml/2006/main">
              <a:rPr altLang="en-US" lang="de"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Wie behandelte der Vater den zweiten Sohn, als er zurückkam?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Er hat den zweiten Sohn rausgeschmissen.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Er schlug den zweiten Sohn.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Er hat den zweiten Sohn nicht gesehen.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Er begrüßte den zweiten Sohn freudig.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Er begrüßte den zweiten Sohn freudig.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81Das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Ein Schuldner, der zehntausend Talente schuldete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de" sz="3600"/>
              <a:t>„Hättest du mit deinem Mitdiener nicht ebenso gnädig sein sollen wie ich mit dir?“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18:</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Es gab einen Mann, der dem König zehntausend Talente schuldete. Der König hatte Mitleid mit dem Mann und erließ ihm die Schulden.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Doch als dieser Mann hinausging, traf er einen seiner Mitdiener, der ihm hundert Denare schuldete. Er packte ihn und war wütend auf ihn. „Zahlen Sie zurück, was Sie mir schulden!“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Und er warf seinen Mitknecht ins Gefängnis. Der König hörte diese Nachricht von seinem anderen Diener.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Da wurde der König wütend und rief den Diener zurück. „Ich habe dir alle deine Schulden erlassen, weil du mich darum gebeten hast. Hätten Sie Ihren Mitknechten gegenüber nicht ebenso gnädig sein sollen, wie ich es mit Ihnen getan habe?“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sagte: „So wie unser Vater im Himmel euch vergeben hat, sollt ihr einander vergeben.“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Ein Diener wurde von einer sehr hohen Schuld von zehntausend Talenten befreit.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Aber er vergab seinem Mitknecht nicht, der ihm hundert Denare schuldete.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Das ist eine undankbare Haltung.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Auch uns wurde durch die Gnade durch Jesus vergeben und gerettet.</a:t>
            </a:r>
            <a:r xmlns:a="http://schemas.openxmlformats.org/drawingml/2006/main">
              <a:rPr altLang="en-US" lang="de" sz="3200">
                <a:solidFill>
                  <a:schemeClr val="tx1">
                    <a:lumMod val="65000"/>
                    <a:lumOff val="35000"/>
                  </a:schemeClr>
                </a:solidFill>
              </a:rPr>
              <a:t> </a:t>
            </a:r>
            <a:r xmlns:a="http://schemas.openxmlformats.org/drawingml/2006/main">
              <a:rPr altLang="ko-KR" lang="de" sz="3200">
                <a:solidFill>
                  <a:schemeClr val="tx1">
                    <a:lumMod val="65000"/>
                    <a:lumOff val="35000"/>
                  </a:schemeClr>
                </a:solidFill>
              </a:rPr>
              <a:t>Wenn wir diese Gnade nicht vergessen, müssen wir denen vergeben, die uns Unrecht getan haben.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uns vergibt und uns bis zum Ende liebt.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Wie viel Geld hat ihm der König abgeschrieben?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hundert Denare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zweihundert Denare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einhundert Talente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Zehntausende Talente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Zehntausende Talente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de" sz="4000"/>
              <a:t>Denn dieser mein Sohn war tot und lebt wieder; er war verloren und wird gefunden.' Also begannen sie zu feiern.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de" sz="3600"/>
              <a:t>„Hättest du mit deinem Mitdiener nicht ebenso gnädig sein sollen wie ich mit dir?“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18:</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82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Hosianna an den Sohn Davids!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Die Menschenmengen, die vor ihm herzogen, und die, die ihm folgten, riefen: „Hosianna dem Sohn Davids!“ „Gesegnet ist, wer im Namen des Herrn kommt!“ „Hosanna in der Höhe!“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de" altLang="ko-KR" sz="2600">
                <a:solidFill>
                  <a:schemeClr val="tx1">
                    <a:lumMod val="65000"/>
                    <a:lumOff val="35000"/>
                  </a:schemeClr>
                </a:solidFill>
              </a:rPr>
              <a:t>Als Jesus sich Jerusalem näherte, schickte er zwei Jünger und ließ ihnen sagen: „Geht in das Dorf, und ihr werdet eine Eselin mit ihrem Füllen bei ihr finden.“ Binde sie los und bring sie zu mir.“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Zwei Jünger gingen ins Dorf und taten, was Jesus ihnen aufgetragen hatte.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Sie fanden den Esel. „Der Herr braucht sie.“ Dann schickte der Besitzer sie sofort.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saß auf einem kleinen Esel und zog in Jerusalem ein. Die Volksmenge, die vor ihm herging und rief: „Hosianna dem Sohn Davids!“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Dass Jesus auf einem kleinen Esel ritt und von der Menge begrüßt wurde, geschah gemäß der aufgezeichneten Prophezeiung der Bibel. Aber niemand wusste davon.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„Jesus ritt auf einem Eselfohlen, und die Menge schrie: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„Hosianna dem Sohn Davids!“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Sie wurden alle in der Bibel prophezeit.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Jesus lebte durch Gehorsam,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wie es in der Bibel geschrieben steht.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die wir Jesus nachfolgen, müssen auch gehorchen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Gottes Wort gründlich.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unser König, der Lob und Ruhm verdient.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de">
                <a:solidFill>
                  <a:schemeClr val="tx1">
                    <a:lumMod val="50000"/>
                    <a:lumOff val="50000"/>
                  </a:schemeClr>
                </a:solidFill>
              </a:rPr>
              <a:t>Nr. 73 Das Wort Gottes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de" sz="4400"/>
              <a:t>Jesus erweckt Lazarus von den Toten</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Auf was ritt Jesus nach Jerusalem?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ein Fohlen eines Esels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ein Babypferd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ein Elefantenbaby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ein Babykamel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① </a:t>
            </a:r>
            <a:r xmlns:a="http://schemas.openxmlformats.org/drawingml/2006/main">
              <a:rPr altLang="ko-KR" lang="de" sz="2800">
                <a:solidFill>
                  <a:srgbClr val="ff0000"/>
                </a:solidFill>
              </a:rPr>
              <a:t>ein Fohlen eines Esels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Die Menschenmengen, die vor ihm herzogen, und die, die ihm folgten, riefen: „Hosianna dem Sohn Davids!“ „Gesegnet ist, wer im Namen des Herrn kommt!“ „Hosanna in der Höhe!“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83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Mein Haus ist ein Haus des Gebets.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de" sz="3600"/>
              <a:t>„Es steht geschrieben“, sagte er zu ihnen, „‚Mein Haus wird ein Gebetshaus heißen‘, aber ihr macht es zu einer ‚Räuberhöhle‘.“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betrat den Jerusalemer Tempel. Im Tempel gab es viele Händler und Geldwechsler.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Jesus warf die Tische der Geldwechsler und die Bänke der Taubenverkäufer um. Er vertrieb alle, die dort kauften und verkauften.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sagte wütend: „Es steht geschrieben: Mein Haus wird ein Gebetshaus genannt werden, aber du machst es zu einer Räuberhöhle.“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vertrieb die Kaufleute aus dem Tempel und heilte die Kranken im Tempel.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de" sz="3600">
                <a:solidFill>
                  <a:schemeClr val="tx1">
                    <a:lumMod val="65000"/>
                    <a:lumOff val="35000"/>
                  </a:schemeClr>
                </a:solidFill>
              </a:rPr>
              <a:t>Der Tempel, die Kirche, ist der Ort der Anbetung und des Gebets zu Gott.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Jesus war wütend auf die Menschenmenge, die daraus einen Geschäftssitz machte.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Warum kommst du in die Kirche?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In der Kirche müssen Sie Gott mit Anbetung und Gebet begegnen.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 Eigentümer der Kirche. Jesus ist derjenige, der unsere Anbetung und Gebete von der Kirche empfängt.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de" sz="3600"/>
              <a:t>Jesus sagte zu ihr: „Ich bin die Auferstehung und das Leben. Wer an mich glaubt, wird leben, auch wenn er stirbt;</a:t>
            </a:r>
            <a:endParaRPr xmlns:a="http://schemas.openxmlformats.org/drawingml/2006/main" altLang="ko-KR" lang="en-US" sz="3600"/>
          </a:p>
          <a:p>
            <a:pPr xmlns:a="http://schemas.openxmlformats.org/drawingml/2006/main" lvl="0">
              <a:defRPr/>
            </a:pPr>
            <a:r xmlns:a="http://schemas.openxmlformats.org/drawingml/2006/main">
              <a:rPr altLang="ko-KR" lang="de" sz="3600"/>
              <a:t>und wer lebt und an mich glaubt, wird niemals sterben. Glaubst du das?"</a:t>
            </a:r>
            <a:endParaRPr xmlns:a="http://schemas.openxmlformats.org/drawingml/2006/main" altLang="ko-KR" lang="en-US" sz="3600"/>
          </a:p>
          <a:p>
            <a:pPr xmlns:a="http://schemas.openxmlformats.org/drawingml/2006/main" lvl="0">
              <a:defRPr/>
            </a:pPr>
            <a:r xmlns:a="http://schemas.openxmlformats.org/drawingml/2006/main">
              <a:rPr altLang="ko-KR" lang="de"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11:</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Wen vertrieb Jesus aus dem Tempel?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Juden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Nichtjuden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Priester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Händler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Händler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de" sz="3600"/>
              <a:t>„Es steht geschrieben“, sagte er zu ihnen, „‚Mein Haus wird ein Gebetshaus heißen‘, aber ihr macht es zu einer ‚Räuberhöhle‘.“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84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wusch die Füße seiner Jünger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de" sz="3600"/>
              <a:t>Nachdem ich, euer Herr und Lehrer, eure Füße gewaschen habe, sollt ihr auch einander die Füße waschen.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hatte das letzte Abendmahl mit seinen Jüngern. Jesus wusste, dass dies seine letzte Mahlzeit mit seinen Jüngern war.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Jesus brachte plötzlich Wasser in das Becken und begann, einem nach dem anderen die Füße seiner Jünger zu waschen.</a:t>
            </a:r>
            <a:r xmlns:a="http://schemas.openxmlformats.org/drawingml/2006/main">
              <a:rPr lang="de"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Petrus an der Reihe war, sagte Petrus: „Warum wäscht der Herr unsere Füße? Ich wasche nicht!“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antwortete. „Wenn ich deine Füße nicht wasche, haben wir beide nichts damit zu tun. Vielleicht verstehst du es jetzt noch nicht so gut, aber eines Tages wirst du es verstehen.“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„Ich habe eure Füße gewaschen, um ein Vorbild zu sein. Von jetzt an sollt ihr einander die Füße waschen und zu den Menschen werden, die einander dienen.“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de" sz="3600">
                <a:solidFill>
                  <a:schemeClr val="tx1">
                    <a:lumMod val="65000"/>
                    <a:lumOff val="35000"/>
                  </a:schemeClr>
                </a:solidFill>
              </a:rPr>
              <a:t>In der Welt dienen niedrige Männer hohen Männern, aber im Gegenteil, Jesus wusch seinen Jüngern die Füße und gab auf</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sein Leben für uns.</a:t>
            </a:r>
            <a:r xmlns:a="http://schemas.openxmlformats.org/drawingml/2006/main">
              <a:rPr altLang="en-US" lang="de" sz="3600">
                <a:solidFill>
                  <a:schemeClr val="tx1">
                    <a:lumMod val="65000"/>
                    <a:lumOff val="35000"/>
                  </a:schemeClr>
                </a:solidFill>
              </a:rPr>
              <a:t> </a:t>
            </a:r>
            <a:r xmlns:a="http://schemas.openxmlformats.org/drawingml/2006/main">
              <a:rPr altLang="ko-KR" lang="de" sz="3600">
                <a:solidFill>
                  <a:schemeClr val="tx1">
                    <a:lumMod val="65000"/>
                    <a:lumOff val="35000"/>
                  </a:schemeClr>
                </a:solidFill>
              </a:rPr>
              <a:t>Wenn wir Jünger Jesu sind, sollten wir uns darüber freuen, einander auf einer niedrigeren Ebene zu dienen, anstatt auf einer höheren Ebene behandelt werden zu wollen.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Eines Tages erreichte Jesus die Nachricht. „Lazarus ist krank. Bitte kommen Sie schnell und heilen Sie ihn.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r xmlns:a="http://schemas.openxmlformats.org/drawingml/2006/main">
              <a:rPr altLang="en-US" lang="de" sz="3600">
                <a:solidFill>
                  <a:srgbClr val="0070c0"/>
                </a:solidFill>
              </a:rPr>
              <a:t> </a:t>
            </a:r>
            <a:r xmlns:a="http://schemas.openxmlformats.org/drawingml/2006/main">
              <a:rPr altLang="ko-KR" lang="de" sz="3600">
                <a:solidFill>
                  <a:srgbClr val="0070c0"/>
                </a:solidFill>
              </a:rPr>
              <a:t>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 höchste Mann, aber er hat den niedrigsten Platz erreicht und war bereit, uns allen zu dienen.</a:t>
            </a:r>
            <a:r xmlns:a="http://schemas.openxmlformats.org/drawingml/2006/main">
              <a:rPr altLang="en-US" lang="d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Wer ließ nicht zu, dass Jesus seine Füße wusch?</a:t>
            </a:r>
            <a:r xmlns:a="http://schemas.openxmlformats.org/drawingml/2006/main">
              <a:rPr altLang="en-US" lang="de"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Judas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③ </a:t>
            </a:r>
            <a:r xmlns:a="http://schemas.openxmlformats.org/drawingml/2006/main">
              <a:rPr altLang="ko-KR" lang="de"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de" sz="3600"/>
              <a:t>Nachdem ich, euer Herr und Lehrer, eure Füße gewaschen habe, sollt ihr auch einander die Füße waschen.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85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betet auf dem Hügel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Als er noch ein Stück weiterging, fiel er mit dem Gesicht zu Boden und betete: „Mein Vater, wenn es möglich ist, möge dieser Kelch von mir genommen werden. Doch nicht wie ich will, sondern wie du willst.“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Matthew</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Nach dem Abendessen ging Jesus mit seinen Jüngern zu einem Ort namens Gethsemane.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Jesus sagte zu den Jüngern: „Meine Seele ist von Trauer bis zum Tod überwältigt. Bleib hier und halte mit mir Wache.“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„Mein Vater, wenn es möglich ist, möge dieser Kelch von mir genommen werden. Doch nicht wie ich will, sondern wie du willst.“ Jesus betete ernsthaft. Doch die Jünger fielen in einen tiefen Schlaf.</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Jesus seine Jünger weckte, sagte er: „Könntest du nicht eine Stunde lang mit mir Wache halten? Sehen. Hier kommt mein Verräter, um mich zu verhaften.“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Am Ende folgte Jesus den Menschen, die ihn fangen wollten. Es ging darum, zu sterben, um am Kreuz für unsere Sünden zu bezahlen, wie Gott es wollte.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Doch bevor Jesus kam, starb 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de" altLang="ko-KR" sz="3600">
                <a:solidFill>
                  <a:schemeClr val="tx1">
                    <a:lumMod val="65000"/>
                    <a:lumOff val="35000"/>
                  </a:schemeClr>
                </a:solidFill>
              </a:rPr>
              <a:t>Für Jesus war es schmerzhaft, am Kreuz zu sterben, um für unsere Sünden zu bezahlen, aber er war vollkommen gehorsam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weil es Gottes Wille war.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Wir müssen zunächst hoffen, dass Gottes Wille in unserem Leben erfüllt wird und nicht der meine.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r xmlns:a="http://schemas.openxmlformats.org/drawingml/2006/main">
              <a:rPr lang="de" altLang="en-US" sz="3600">
                <a:solidFill>
                  <a:srgbClr val="0070c0"/>
                </a:solidFill>
              </a:rPr>
              <a:t> </a:t>
            </a:r>
            <a:r xmlns:a="http://schemas.openxmlformats.org/drawingml/2006/main">
              <a:rPr lang="de" altLang="ko-KR" sz="3600">
                <a:solidFill>
                  <a:srgbClr val="0070c0"/>
                </a:solidFill>
              </a:rPr>
              <a:t>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in diesem Land ohne Sünde, weil er Gottes Willen völlig folgt.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Wo betete Jesus, bevor er verhaftet wurde?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Im Tempel von Jerusalem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Gethsemane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Oberes Zimmer von Markus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See Galiläa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② </a:t>
            </a:r>
            <a:r xmlns:a="http://schemas.openxmlformats.org/drawingml/2006/main">
              <a:rPr lang="de" altLang="ko-KR" sz="2800">
                <a:solidFill>
                  <a:srgbClr val="ff0000"/>
                </a:solidFill>
              </a:rPr>
              <a:t>Gethsemane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de" altLang="ko-KR" sz="3600"/>
              <a:t>Als er noch ein Stück weiterging, fiel er mit dem Gesicht zu Boden und betete: „Mein Vater, wenn es möglich ist, möge dieser Kelch von mir genommen werden. Doch nicht wie ich will, sondern wie du willst.“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Matthew</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86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starb am Kreuz.</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Jesus rief mit lauter Stimme: „Vater, in deine Hände befehle ich meinen Geist.“ Als er dies gesagt hatte, tat er seinen letzten Atemzug.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23:</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wurde von römischen Soldaten gefangen genommen, trug eine Dornenkrone auf dem Kopf, wurde verspottet, trug das Kreuz und wurde zur Hinrichtung auf den Hügel geführt.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Dann wurde Jesus zusammen mit zwei Verbrechern am Kreuz gekreuzigt. Die Leute standen da und schauten zu, und die Herrscher verspotteten ihn sogar.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„Vater, vergib ihnen, denn sie wissen nicht, was sie tun.“ Jesus betete für diejenigen, die ihn getötet hatten.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sagte: „Es ist vollbracht!“ Und er neigte sein Haupt und gab seinen Geist auf.</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de" sz="2800">
                <a:solidFill>
                  <a:schemeClr val="tx1">
                    <a:lumMod val="65000"/>
                    <a:lumOff val="35000"/>
                  </a:schemeClr>
                </a:solidFill>
              </a:rPr>
              <a:t>Die Schwester des Lazarus sagte zu Jesus, der zu spät kam: „Jesus, wenn du hier gewesen wärst, wäre mein Bruder nicht gestorben.“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In diesem Moment riss der Vorhang des Tempels von oben bis unten in zwei Teile. Die Erde bebte und die Felsen splitterten. Als die Soldaten, die Jesus gekreuzigt hatten, dies sahen, erschraken sie und riefen: „Er war doch der Sohn Gottes!“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de" altLang="ko-KR" sz="3600">
                <a:solidFill>
                  <a:schemeClr val="tx1">
                    <a:lumMod val="65000"/>
                    <a:lumOff val="35000"/>
                  </a:schemeClr>
                </a:solidFill>
              </a:rPr>
              <a:t>Der sündenlose Jesus litt und starb für uns und bezahlte für unsere Sünden.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Deshalb müssen wir nicht für uns selbst bezahlen.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Wir wurden dank Jesus gerettet.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Das dürfen wir keinen Moment vergessen.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 Retter, der uns gerettet hat, indem er am Kreuz für unsere Sünden gestorben ist.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Mit wem wurde Jesus gekreuzigt?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Jünger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Frauen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Priester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Kriminelle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Kriminelle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Jesus rief mit lauter Stimme: „Vater, in deine Hände befehle ich meinen Geist.“ Als er dies gesagt hatte, tat er seinen letzten Atemzug.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23:</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87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Das leere Grab</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Daraufhin drehte sie sich um und sah Jesus dort stehen, aber sie erkannte nicht, dass es Jesus war.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John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20:</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Maria Magdalena ging zum Grab, um den toten Jesus zu sehen. Aber die Steintür des Grabes war offen.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Im Grab befand sich kein Leichnam Jesu. Maria dachte, jemand hätte den Leichnam Jesu gestohlen.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Der Engel erschien und fragte. "Warum weinst du?" Maria antwortete: „Jemand hat den Leichnam Jesu gestohlen.“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Jesus sagte: „Nehmt das steinerne Tor des Grabes weg.“ Jesus befahl: „Komm heraus,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Und als sie sich umdrehte, war da Jesus, der lebend zurückkam. Aber Maria erkannte Jesus nicht. Sie glaubte nicht, dass Jesus wieder zum Leben erwachen würde.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„Maria…“ Erst als Jesus rief, erkannte Maria ihn. „Herr, du bist wirklich wieder lebendig geworden.“ Drei Tage nach seinem Tod wurde Jesus auferweckt.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de" altLang="ko-KR" sz="3300">
                <a:solidFill>
                  <a:schemeClr val="tx1">
                    <a:lumMod val="65000"/>
                    <a:lumOff val="35000"/>
                  </a:schemeClr>
                </a:solidFill>
              </a:rPr>
              <a:t>Niemand auf der Welt ist tot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e" altLang="ko-KR" sz="3300">
                <a:solidFill>
                  <a:schemeClr val="tx1">
                    <a:lumMod val="65000"/>
                    <a:lumOff val="35000"/>
                  </a:schemeClr>
                </a:solidFill>
              </a:rPr>
              <a:t>und wieder lebendig.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e" altLang="ko-KR" sz="3300">
                <a:solidFill>
                  <a:schemeClr val="tx1">
                    <a:lumMod val="65000"/>
                    <a:lumOff val="35000"/>
                  </a:schemeClr>
                </a:solidFill>
              </a:rPr>
              <a:t>Aber der Einzige, Jesus, der vom Tod auferstanden ist, lebt noch.</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e" altLang="ko-KR" sz="3300">
                <a:solidFill>
                  <a:schemeClr val="tx1">
                    <a:lumMod val="65000"/>
                    <a:lumOff val="35000"/>
                  </a:schemeClr>
                </a:solidFill>
              </a:rPr>
              <a:t>Die Bibel sagt, dass auch diejenigen, die an Jesus glauben, wieder zum Leben erwachen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e" altLang="ko-KR" sz="3300">
                <a:solidFill>
                  <a:schemeClr val="tx1">
                    <a:lumMod val="65000"/>
                    <a:lumOff val="35000"/>
                  </a:schemeClr>
                </a:solidFill>
              </a:rPr>
              <a:t>wie Jesus.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e" altLang="ko-KR" sz="3300">
                <a:solidFill>
                  <a:schemeClr val="tx1">
                    <a:lumMod val="65000"/>
                    <a:lumOff val="35000"/>
                  </a:schemeClr>
                </a:solidFill>
              </a:rPr>
              <a:t>Deshalb dürfen wir unsere Hoffnung nicht verlieren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e" altLang="ko-KR" sz="3300">
                <a:solidFill>
                  <a:schemeClr val="tx1">
                    <a:lumMod val="65000"/>
                    <a:lumOff val="35000"/>
                  </a:schemeClr>
                </a:solidFill>
              </a:rPr>
              <a:t>für das ewige Leben.</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 Herr des Sieges, der den Tod überwunden hat und wieder zum Leben erwacht ist.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dachte Maria, als sie sah, dass Jesus nicht im Grab war?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Jesus ist auferstanden!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Dies ist nicht das Grab Jesu!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Jemand hat die Leiche von Jesus gestohlen!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Jünger kauften die Leiche von Jesus!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③ </a:t>
            </a:r>
            <a:r xmlns:a="http://schemas.openxmlformats.org/drawingml/2006/main">
              <a:rPr lang="de" altLang="ko-KR" sz="2800">
                <a:solidFill>
                  <a:srgbClr val="ff0000"/>
                </a:solidFill>
              </a:rPr>
              <a:t>Jemand hat die Leiche von Jesus gestohlen!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Daraufhin drehte sie sich um und sah Jesus dort stehen, aber sie erkannte nicht, dass es Jesus war.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John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20:</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88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der in den Himmel aufgefahren ist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Nachdem er dies gesagt hatte, wurde er vor ihren Augen emporgehoben, und eine Wolke verbarg ihn vor ihren Augen.</a:t>
            </a:r>
            <a:r xmlns:a="http://schemas.openxmlformats.org/drawingml/2006/main">
              <a:rPr lang="de"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Die Jünger, die nicht wussten, dass Jesus auferstanden war, wurden von Angst und Enttäuschung erfasst.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Der auferstandene Jesus kam und stellte sich unter sie, zeigte ihnen seine Hände und seine Seite und sagte: „Hört auf zu zweifeln und glaubt.“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de" sz="2800">
                <a:solidFill>
                  <a:schemeClr val="tx1">
                    <a:lumMod val="65000"/>
                    <a:lumOff val="35000"/>
                  </a:schemeClr>
                </a:solidFill>
              </a:rPr>
              <a:t>Dann verließ Lazarus überraschenderweise drei Tage nach seinem Tod das Haus. Die Menschen freuten sich darüber und lobten Gott.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Dann sagte Jesus, dass er zu seinem Vater, Gott, zurückkehren würde und versprach, dass er den Heiligen Geist senden würde.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Und Jesus befahl seinen Jüngern, bis zum Ende der Welt Zeugen für ihn zu sein, das Evangelium zu predigen und das Wort zu lehren.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Nachdem er alle Missionen in diesem Land erfüllt hatte, stieg Jesus vor den Augen seiner Jünger in den Himmel auf. Und er versprach uns, eines Tages in dieses Land zurückzukehren.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de" altLang="ko-KR" sz="3600">
                <a:solidFill>
                  <a:schemeClr val="tx1">
                    <a:lumMod val="65000"/>
                    <a:lumOff val="35000"/>
                  </a:schemeClr>
                </a:solidFill>
              </a:rPr>
              <a:t>Jesus befahl seinen Jüngern, das Evangelium bis an die Enden der Erde zu predigen, bevor er in den Himmel aufstieg.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Die Kirche ist eine Gruppe von Jüngern Jesu.</a:t>
            </a:r>
            <a:r xmlns:a="http://schemas.openxmlformats.org/drawingml/2006/main">
              <a:rPr lang="de" altLang="en-US" sz="3600">
                <a:solidFill>
                  <a:schemeClr val="tx1">
                    <a:lumMod val="65000"/>
                    <a:lumOff val="35000"/>
                  </a:schemeClr>
                </a:solidFill>
              </a:rPr>
              <a:t> </a:t>
            </a:r>
            <a:r xmlns:a="http://schemas.openxmlformats.org/drawingml/2006/main">
              <a:rPr lang="de" altLang="ko-KR" sz="3600">
                <a:solidFill>
                  <a:schemeClr val="tx1">
                    <a:lumMod val="65000"/>
                    <a:lumOff val="35000"/>
                  </a:schemeClr>
                </a:solidFill>
              </a:rPr>
              <a:t>Als Jünger Jesu müssen wir das Evangelium überall predigen. Und wir müssen Zeugen für Jesus sein.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lebt noch, sitzt auf der rechten Seite Gottes und wird wie versprochen auf die Erde zurückkommen.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zeigte der auferstandene Jesus seinen Jüngern?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Nagelspuren an Händen und Füßen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Dorn markiert den Kopf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Peitschenspuren auf der Rückseite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Prellungen im Gesicht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① </a:t>
            </a:r>
            <a:r xmlns:a="http://schemas.openxmlformats.org/drawingml/2006/main">
              <a:rPr lang="de" altLang="ko-KR" sz="2800">
                <a:solidFill>
                  <a:srgbClr val="ff0000"/>
                </a:solidFill>
              </a:rPr>
              <a:t>Nagelspuren an Händen und Füßen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Nachdem er dies gesagt hatte, wurde er vor ihren Augen emporgehoben, und eine Wolke verbarg ihn vor ihren Augen.</a:t>
            </a:r>
            <a:r xmlns:a="http://schemas.openxmlformats.org/drawingml/2006/main">
              <a:rPr lang="de"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89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Der Heilige Geist ist gekommen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Sie alle wurden mit dem Heiligen Geist erfüllt und begannen, in anderen Sprachen zu sprechen, je nachdem, wie der Geist es ihnen ermöglichte.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Die Jünger waren in Jerusalem, wie Jesus sagte. Als der Pfingsttag kam, waren sie alle an einem Ort versammelt.</a:t>
            </a:r>
            <a:r xmlns:a="http://schemas.openxmlformats.org/drawingml/2006/main">
              <a:rPr lang="d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Jesus erweckte Lazarus wieder zum Leben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durch sein Wort.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müssen eines Tages sterben, aber wir werden auferstehen, weil wir an Jesus glauben.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Man muss ein Christ sein, der mit der Hoffnung auf Auferstehung lebt.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Plötzlich ertönte ein Geräusch, als ob ein heftiger Wind wehte, und erfüllte das ganze Haus, in dem sie saßen.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Und dann gab es eine Feuerzunge auf dem Kopf eines jeden Menschen, und dann wurden alle mit dem Heiligen Geist erfüllt und begannen, in anderen Sprachen zu sprechen.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Als alle überrascht waren, begann Petrus, ihnen von Jesus und dem Evangelium zu predigen.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Die Menschen hörten auf das Evangelium, bereuten und tauften. An diesem Tag wurden mehr als 3.000 Menschen getauft.</a:t>
            </a:r>
            <a:r xmlns:a="http://schemas.openxmlformats.org/drawingml/2006/main">
              <a:rPr lang="d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Jesus sandte seinen Jüngern den Heiligen Geist.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Der Heilige Geist gab Petrus Weisheit und Kraft, das Evangelium zu predigen.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Der Heilige Geist ist in den Herzen aller, die an Jesus glauben.</a:t>
            </a:r>
            <a:r xmlns:a="http://schemas.openxmlformats.org/drawingml/2006/main">
              <a:rPr lang="de" altLang="en-US" sz="3200">
                <a:solidFill>
                  <a:schemeClr val="tx1">
                    <a:lumMod val="65000"/>
                    <a:lumOff val="35000"/>
                  </a:schemeClr>
                </a:solidFill>
              </a:rPr>
              <a:t> </a:t>
            </a:r>
            <a:r xmlns:a="http://schemas.openxmlformats.org/drawingml/2006/main">
              <a:rPr lang="de" altLang="ko-KR" sz="3200">
                <a:solidFill>
                  <a:schemeClr val="tx1">
                    <a:lumMod val="65000"/>
                    <a:lumOff val="35000"/>
                  </a:schemeClr>
                </a:solidFill>
              </a:rPr>
              <a:t>Vergessen Sie nicht, dass der Heilige Geist derjenige ist, der uns Weisheit und Mut gibt, das Evangelium zu predigen, so wie er Petrus Weisheit und Kraft gegeben hat.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sendet den Heiligen Geist zu allen, die an ihn glauben, um uns zu helfen.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hörten sie, als der Heilige Geist kam?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Trompetenklang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Donner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das Wehen eines heftigen Windes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der Klang der Gebete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③ </a:t>
            </a:r>
            <a:r xmlns:a="http://schemas.openxmlformats.org/drawingml/2006/main">
              <a:rPr lang="de" altLang="ko-KR" sz="2800">
                <a:solidFill>
                  <a:srgbClr val="ff0000"/>
                </a:solidFill>
              </a:rPr>
              <a:t>das Wehen eines heftigen Windes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Sie alle wurden mit dem Heiligen Geist erfüllt und begannen, in anderen Sprachen zu sprechen, je nachdem, wie der Geist es ihnen ermöglichte.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90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Philippus erzählte dem Äthiopier das Evangelium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de" altLang="ko-KR" sz="3600"/>
              <a:t>Dann begann Philippus mit genau dieser Bibelstelle und erzählte ihm die gute Nachricht über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8:</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de" sz="4000"/>
              <a:t>Denn dieser mein Sohn war tot und lebt wieder; er war verloren und wird gefunden.' Also begannen sie zu feiern.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 Meister des Lebens, der die Toten zurückbringt.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Eines Tages sagte ein Engel des Herrn zu Philippus, der an Jesus glaubte: „Geh nach Süden zur Straße – der Wüstenstraße.“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de" altLang="ko-KR" sz="3100">
                <a:solidFill>
                  <a:schemeClr val="tx1">
                    <a:lumMod val="65000"/>
                    <a:lumOff val="35000"/>
                  </a:schemeClr>
                </a:solidFill>
              </a:rPr>
              <a:t>Er machte sich auf den Weg in die südliche Wüste, wie der Engel sagte. Er fragte sich, warum der Engel ihn geschickt hatte </a:t>
            </a:r>
            <a:r xmlns:a="http://schemas.openxmlformats.org/drawingml/2006/main">
              <a:rPr lang="de"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Zu dieser Zeit saß der Eunuch, der für das Geld des äthiopischen Landes zuständig war, auf dem Wagen und las die Schriften des Propheten Jesaja. Philip näherte sich und fragte. „Verstehen Sie, was Sie lesen?“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„Wie kann ich es verstehen“, sagte er, „es sei denn, jemand erklärt es mir?“ Philippus begann mit genau dieser Bibelstelle und erzählte ihm die gute Nachricht über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Nachdem der Äthiopier Jesus angenommen hatte, kehrte er glücklich in sein Land zurück. Philippus dankte dem Heiligen Geist dafür, dass er ihn dorthin geführt hatte.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Philippus konnte es nicht vollständig verstehen, gehorchte aber dem Befehl des Heiligen Geistes. So konnte er den Äthiopiern das Evangelium predigen.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Manchmal befinden wir uns in einer Situation, die wir nicht verstehen können.</a:t>
            </a:r>
            <a:r xmlns:a="http://schemas.openxmlformats.org/drawingml/2006/main">
              <a:rPr lang="de" altLang="en-US" sz="3200">
                <a:solidFill>
                  <a:schemeClr val="tx1">
                    <a:lumMod val="65000"/>
                    <a:lumOff val="35000"/>
                  </a:schemeClr>
                </a:solidFill>
              </a:rPr>
              <a:t> </a:t>
            </a:r>
            <a:r xmlns:a="http://schemas.openxmlformats.org/drawingml/2006/main">
              <a:rPr lang="de" altLang="ko-KR" sz="3200">
                <a:solidFill>
                  <a:schemeClr val="tx1">
                    <a:lumMod val="65000"/>
                    <a:lumOff val="35000"/>
                  </a:schemeClr>
                </a:solidFill>
              </a:rPr>
              <a:t>Aber wenn Sie Gott vertrauen und ihm auch in diesem Moment im Heiligen Geist gehorchen, können Sie auch ein Mann des Glaubens sein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die das Evangelium predigen.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derjenige, der die Beziehung leitet, mit dem wir uns treffen sollten.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Für wen war der äthiopische Eunuch verantwortlich, den Philipp traf?</a:t>
            </a:r>
            <a:r xmlns:a="http://schemas.openxmlformats.org/drawingml/2006/main">
              <a:rPr lang="d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Er leitete die Armee.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Er war ein Koch seines Landes.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Er</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War</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In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Aufladung</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von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sein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Länder</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Geld.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Er kontrollierte den Gottesdienst des Landes.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③ </a:t>
            </a:r>
            <a:r xmlns:a="http://schemas.openxmlformats.org/drawingml/2006/main">
              <a:rPr lang="de" altLang="ko-KR" sz="2800">
                <a:solidFill>
                  <a:srgbClr val="ff0000"/>
                </a:solidFill>
              </a:rPr>
              <a:t>Er war für das Geld seines Landes verantwortlich.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de" altLang="ko-KR" sz="3600"/>
              <a:t>Dann begann Philippus mit genau dieser Bibelstelle und erzählte ihm die gute Nachricht über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8:</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91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Saul trifft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Wie viele Tage sind vergangen, seit Lazarus starb, als Jesus kam?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eines Tages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zwei Tage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drei Tage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vier Tage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③ </a:t>
            </a:r>
            <a:r xmlns:a="http://schemas.openxmlformats.org/drawingml/2006/main">
              <a:rPr altLang="ko-KR" lang="de" sz="2800">
                <a:solidFill>
                  <a:srgbClr val="ff0000"/>
                </a:solidFill>
              </a:rPr>
              <a:t>drei Tage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de" altLang="ko-KR" sz="3600"/>
              <a:t>Er fiel zu Boden und hörte eine Stimme zu ihm sagen: „Saul, Saul, warum verfolgst du mich?“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Es gab einen Mann namens Saul, der diejenigen hasste, die an Jesus glaubten, und er hasste die Kirche.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Saul hasste Jesus so sehr, dass er nach Damaskus ging, um die Christen zu verhaften.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er sich auf seiner Reise Damaskus näherte, blitzte plötzlich ein Licht vom Himmel um ihn herum auf. Er hörte eine Stimme: „Saul, Saul, warum verfolgst du mich?“</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„Wer bist du, Herr?“, fragte Saul. „Ich bin Jesus, den du verfolgst.“ Saul war überrascht, dass Jesus lebte. Er dachte, Jesus sei tot.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Saul, der Jesus begegnete, wurde ein neuer Mensch. So wurde er zum Apostel Paulus, der hart daran arbeitete, den Heiden das Evangelium zu predigen, und viele Bibelbücher schrieb.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Saul war ein Mann, der die Kirche verfolgte, aber Gott nannte ihn einen Apostel.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Saul, der Jesus traf, lebte ein völlig anderes Leben als zuvor.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Welche Änderungen haben Sie vorgenommen?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seit du Jesus getroffen hast?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Wer Jesus begegnet, muss ein anderes Leben führen als je zuvor.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derjenige, der bösen Menschen wie Saul vergibt, sie zu sich ruft und als Arbeiter einsetzt.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Warum ging Saul nach Damaskus?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Um Christen zu verhaften.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Um eine Reise zu machen.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Um einen Gottesdienst zu veranstalten.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Um das Evangelium zu predigen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① </a:t>
            </a:r>
            <a:r xmlns:a="http://schemas.openxmlformats.org/drawingml/2006/main">
              <a:rPr lang="de" altLang="ko-KR" sz="2800">
                <a:solidFill>
                  <a:srgbClr val="ff0000"/>
                </a:solidFill>
              </a:rPr>
              <a:t>Um Christen zu verhaften.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de" altLang="ko-KR" sz="3600"/>
              <a:t>Er fiel zu Boden und hörte eine Stimme zu ihm sagen: „Saul, Saul, warum verfolgst du mich?“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de" sz="3600"/>
              <a:t>Jesus sagte zu ihr: „Ich bin die Auferstehung und das Leben. Wer an mich glaubt, wird leben, auch wenn er stirbt;</a:t>
            </a:r>
            <a:endParaRPr xmlns:a="http://schemas.openxmlformats.org/drawingml/2006/main" altLang="ko-KR" lang="en-US" sz="3600"/>
          </a:p>
          <a:p>
            <a:pPr xmlns:a="http://schemas.openxmlformats.org/drawingml/2006/main" lvl="0">
              <a:defRPr/>
            </a:pPr>
            <a:r xmlns:a="http://schemas.openxmlformats.org/drawingml/2006/main">
              <a:rPr altLang="ko-KR" lang="de" sz="3600"/>
              <a:t>und wer lebt und an mich glaubt, wird niemals sterben. Glaubst du das?"</a:t>
            </a:r>
            <a:endParaRPr xmlns:a="http://schemas.openxmlformats.org/drawingml/2006/main" altLang="ko-KR" lang="en-US" sz="3600"/>
          </a:p>
          <a:p>
            <a:pPr xmlns:a="http://schemas.openxmlformats.org/drawingml/2006/main" lvl="0">
              <a:defRPr/>
            </a:pPr>
            <a:r xmlns:a="http://schemas.openxmlformats.org/drawingml/2006/main">
              <a:rPr altLang="ko-KR" lang="de"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11:</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92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Paulus‘ guter Freund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t>Aber Barnabas nahm ihn und brachte ihn zu den Aposteln. Er erzählte ihnen, wie Saulus auf seiner Reise den Herrn gesehen und dass der Herr zu ihm gesprochen hatte und wie er in Damaskus furchtlos im Namen Jesu gepredigt hatte.</a:t>
            </a:r>
            <a:r xmlns:a="http://schemas.openxmlformats.org/drawingml/2006/main">
              <a:rPr lang="de"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Nachdem Paulus Jesus kennengelernt hatte, wollte er die Jünger Jesu treffen.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Doch die Jünger Jesu hatten Angst vor Paulus. Weil sie nicht wussten, dass Paulus, nachdem er Jesus kennengelernt hatte, an Jesus glaubte.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Barnabas half Paulus. „Er hat Jesus wirklich kennengelernt und sich völlig verändert!“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„Ich habe Paulus auch in Damaskus predigen sehen, wo er hinging, um die Christen zu verhaften!“ Die Jünger freundeten sich problemlos mit Paulus 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Danach wurden Barnabas und Paulus gute Freunde und reisten um die Welt, um gemeinsam das Evangelium zu predigen.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Paulus, der die Kirche verfolgte, traf Jesus und wurde ein neuer Mensch, aber die Leute glaubten ihm nicht.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Aber Gott bereitete Barnabas vor und machte ihn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ein guter Kollege für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Wie Paulus und Barnabas sollten wir gute Freunde des Glaubens sein und einander helfen.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schickt uns einen Freund, der uns helfen kann, wenn wir in Schwierigkeiten sind.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Wer hat Paul geholfen und Freunde gefunden, als er in Schwierigkeiten war?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Johannes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Philipp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③ </a:t>
            </a:r>
            <a:r xmlns:a="http://schemas.openxmlformats.org/drawingml/2006/main">
              <a:rPr lang="de"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74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Die Verklärung Jesu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de" altLang="ko-KR" sz="3600"/>
              <a:t>Aber Barnabas nahm ihn und brachte ihn zu den Aposteln. Er erzählte ihnen, wie Saulus auf seiner Reise den Herrn gesehen und dass der Herr zu ihm gesprochen hatte und wie er in Damaskus furchtlos im Namen Jesu gepredigt hatte.</a:t>
            </a:r>
            <a:r xmlns:a="http://schemas.openxmlformats.org/drawingml/2006/main">
              <a:rPr lang="de"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93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Dorcas, die wieder zum Leben erwacht ist.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de" altLang="ko-KR" sz="3600"/>
              <a:t>Peter schickte sie alle aus dem Zimmer; Dann ging er auf die Knie und betete. Er drehte sich zu der toten Frau um und sagte: „Tabitha, steh auf.“ Sie öffnete die Augen und als sie Peter sah, setzte sie sich auf.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Es gab einen Schüler namens Dorcas, der immer Gutes tat und den Armen half.</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Ungefähr zu dieser Zeit wurde sie krank und starb. Ihre Nachbarn waren sehr traurig und brachten Peter zurück.</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Peter ankam, weinten alle, denen sie geholfen hatte, und zeigten die Kleidung, die er geschenkt bekommen hatte.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Peter schickte sie alle aus dem Zimmer; dann kniete er nieder und betete.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„Dorcas, steh auf!“, sagte Peter. Sie öffnete die Augen und setzte sich auf, als sie Peter sah. Als sie das sahen, freuten sich alle und viele Menschen in diesem Dorf glaubten an Jesus.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Petrus war ein Jünger Jesu und konnte tun, was Jesus tat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als er auf dieser Erde war.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000">
                <a:solidFill>
                  <a:schemeClr val="tx1">
                    <a:lumMod val="65000"/>
                    <a:lumOff val="35000"/>
                  </a:schemeClr>
                </a:solidFill>
              </a:rPr>
              <a:t>Jesus sagte seinen Jüngern, dass sie dasselbe tun würden wie er.</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de" altLang="ko-KR" sz="3000">
                <a:solidFill>
                  <a:schemeClr val="tx1">
                    <a:lumMod val="65000"/>
                    <a:lumOff val="35000"/>
                  </a:schemeClr>
                </a:solidFill>
              </a:rPr>
              <a:t>Wir sind Jünger Jesu.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de" altLang="ko-KR" sz="3000">
                <a:solidFill>
                  <a:schemeClr val="tx1">
                    <a:lumMod val="65000"/>
                    <a:lumOff val="35000"/>
                  </a:schemeClr>
                </a:solidFill>
              </a:rPr>
              <a:t>Wir müssen lernen und uns daran erinnern, was Jesus in diesem Land getan hat, und das Gleiche tun wie Jesus.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gibt seinen Jüngern Kraft, damit sie das Evangelium predigen können.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Dort wurde er vor ihnen verklärt. Sein Gesicht leuchtete wie die Sonne und seine Kleidung wurde so weiß wie das Licht.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17:</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Als Petrus nach Dorcas kam, waren die Leute traurig und was zeigten sie ihm?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Kleidung, die Dorcas angefertigt hatte.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Mahlzeiten, die Dorcas zubereitet hatte.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Dorcas' Sohn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Dorcas' Brief.</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① </a:t>
            </a:r>
            <a:r xmlns:a="http://schemas.openxmlformats.org/drawingml/2006/main">
              <a:rPr lang="de" altLang="ko-KR" sz="2800">
                <a:solidFill>
                  <a:srgbClr val="ff0000"/>
                </a:solidFill>
              </a:rPr>
              <a:t>Kleidung, die Dorcas angefertigt hatte.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de" altLang="ko-KR" sz="3600"/>
              <a:t>Peter schickte sie alle aus dem Zimmer; Dann ging er auf die Knie und betete. Er drehte sich zu der toten Frau um und sagte: „Tabitha, steh auf.“ Sie öffnete die Augen und als sie Peter sah, setzte sie sich auf.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9:</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94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Kornelius, ein geretteter Nichtjude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Die beschnittenen Gläubigen, die mit Petrus gekommen waren, waren erstaunt darüber, dass die Gabe des Heiligen Geistes sogar auf die Heiden ausgegossen worden war.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Apostelgeschichte 10:</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de" altLang="ko-KR" sz="2500">
                <a:solidFill>
                  <a:schemeClr val="tx1">
                    <a:lumMod val="65000"/>
                    <a:lumOff val="35000"/>
                  </a:schemeClr>
                </a:solidFill>
              </a:rPr>
              <a:t>In Cäsarea lebte ein Mann namens Cornelius, ein Zenturio im sogenannten italienischen Regiment.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de" altLang="ko-KR" sz="2500">
                <a:solidFill>
                  <a:schemeClr val="tx1">
                    <a:lumMod val="65000"/>
                    <a:lumOff val="35000"/>
                  </a:schemeClr>
                </a:solidFill>
              </a:rPr>
              <a:t>Er und seine ganze Familie waren fromm und gottesfürchtig; Er gab den Bedürftigen großzügig und betete regelmäßig zu Gott.</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Eines Tages hörte Kornelius beim Beten die Stimme Gottes. „Schicke Männer dazu, ein Mann namens Peter zu sein.“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de" altLang="ko-KR" sz="2400">
                <a:solidFill>
                  <a:schemeClr val="tx1">
                    <a:lumMod val="65000"/>
                    <a:lumOff val="35000"/>
                  </a:schemeClr>
                </a:solidFill>
              </a:rPr>
              <a:t>Zu dieser Zeit hatte Petrus auch eine Vision im Gebet. Gott gab ihm Tiere vom Himmel, die die Juden nicht essen konnten, und befahl ihm, sie zu essen.</a:t>
            </a:r>
            <a:r xmlns:a="http://schemas.openxmlformats.org/drawingml/2006/main">
              <a:rPr lang="de" altLang="en-US" sz="2400">
                <a:solidFill>
                  <a:schemeClr val="tx1">
                    <a:lumMod val="65000"/>
                    <a:lumOff val="35000"/>
                  </a:schemeClr>
                </a:solidFill>
              </a:rPr>
              <a:t> </a:t>
            </a:r>
            <a:r xmlns:a="http://schemas.openxmlformats.org/drawingml/2006/main">
              <a:rPr lang="de" altLang="ko-KR" sz="2400">
                <a:solidFill>
                  <a:schemeClr val="tx1">
                    <a:lumMod val="65000"/>
                    <a:lumOff val="35000"/>
                  </a:schemeClr>
                </a:solidFill>
              </a:rPr>
              <a:t>„Bezeichne nichts als unrein, was Gott rein gemacht hat.“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Schließlich folgte Petrus den Männern, die Cornelius geschickt hatte, und ging zu Cornelius‘ Haus.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de" altLang="ko-KR" sz="2400">
                <a:solidFill>
                  <a:schemeClr val="tx1">
                    <a:lumMod val="65000"/>
                    <a:lumOff val="35000"/>
                  </a:schemeClr>
                </a:solidFill>
              </a:rPr>
              <a:t>Petrus predigte ihnen Jesus und das Evangelium für Kornelius und seine Familie. Dann kam der Heilige Geist auf sie herab. Als er das sah, wurde ihm klar; „Sogar die Heiden können gerettet werden, wenn sie an Jesus glauben!“</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de" altLang="ko-KR" sz="3400">
                <a:solidFill>
                  <a:schemeClr val="tx1">
                    <a:lumMod val="65000"/>
                    <a:lumOff val="35000"/>
                  </a:schemeClr>
                </a:solidFill>
              </a:rPr>
              <a:t>Petrus dachte, nur Juden könnten an Jesus glauben und gerettet werden.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de" altLang="ko-KR" sz="3400">
                <a:solidFill>
                  <a:schemeClr val="tx1">
                    <a:lumMod val="65000"/>
                    <a:lumOff val="35000"/>
                  </a:schemeClr>
                </a:solidFill>
              </a:rPr>
              <a:t>Aber das Evangelium Gottes kennt keine Diskriminierung unter allen Menschen der Welt.</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de" altLang="ko-KR" sz="3400">
                <a:solidFill>
                  <a:schemeClr val="tx1">
                    <a:lumMod val="65000"/>
                    <a:lumOff val="35000"/>
                  </a:schemeClr>
                </a:solidFill>
              </a:rPr>
              <a:t>Wir müssen allen Menschen auf der Welt das Evangelium predigen, damit sie gerettet werden können.</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nahm Petrus, Jakobus und Johannes mit und führte sie allein auf einen hohen Berg.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schenkt jedem, der an ihn glaubt, die Erlösung, unabhängig von Nationalität oder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Welche Vision hatte Petrus beim Beten?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Jesus kommt vom Himmel herab.</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Die Bibel kommt vom Himmel herab.</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Engel kommen vom Himmel herab.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Tiere, die Juden nicht essen dürfen, kamen vom Himmel herab.</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Tiere, die Juden nicht essen dürfen, kamen vom Himmel herab.</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Die beschnittenen Gläubigen, die mit Petrus gekommen waren, waren erstaunt darüber, dass die Gabe des Heiligen Geistes sogar auf die Heiden ausgegossen worden war.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Apostelgeschichte 10:</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95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Hymnen singen</a:t>
            </a:r>
            <a:endParaRPr xmlns:a="http://schemas.openxmlformats.org/drawingml/2006/main" lang="en-US" altLang="ko-KR" sz="4000"/>
          </a:p>
          <a:p>
            <a:pPr xmlns:a="http://schemas.openxmlformats.org/drawingml/2006/main" algn="ctr">
              <a:defRPr/>
            </a:pPr>
            <a:r xmlns:a="http://schemas.openxmlformats.org/drawingml/2006/main">
              <a:rPr lang="de" altLang="ko-KR" sz="4000"/>
              <a:t>sogar im Gefängnis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de" altLang="ko-KR" sz="3600"/>
              <a:t>Gegen Mitternacht beteten Paulus und Silas und sangen Loblieder zu Gott, und die anderen Gefangenen hörten ihnen zu.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Paulus und Silas taten ihr Bestes, um das Evangelium in Philippe zu predigen. Aber Leute, die es hassten, schlugen Paulus und Silas und steckten sie ins Gefängnis.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Paulus und Silas beteten und lobten Gott sogar im Gefängnis. Jeder im Gefängnis hörte sich das 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Dann gab es plötzlich ein so großes Erdbeben, dass sich alle Gefängnistüren öffneten. Der Gefängniswärter war sehr besorgt, weil er glaubte, die Gefangenen seien entkommen.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 rief: „Mach dir keine Sorgen! Wir sind alle hier!“ „Herr, was muss ich tun, um gerettet zu werden?“ fragte der Gefängniswärter.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„Glaube an den Herrn Jesus. Dann wirst du und deine Familie gerettet!“ Zu dieser Nachtstunde nahm der Gefängniswärter sie und wusch ihre Wunden; Dann ließen er und seine ganze Familie sich sofort taufen.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Dort wurde er vor ihnen verklärt. Sein Gesicht leuchtete wie die Sonne und seine Kleidung wurde so weiß wie das Licht.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de" altLang="ko-KR" sz="2900">
                <a:solidFill>
                  <a:schemeClr val="tx1">
                    <a:lumMod val="65000"/>
                    <a:lumOff val="35000"/>
                  </a:schemeClr>
                </a:solidFill>
              </a:rPr>
              <a:t>Paulus und Silas wurden nicht enttäuscht und beteten und lobten,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e" altLang="ko-KR" sz="2900">
                <a:solidFill>
                  <a:schemeClr val="tx1">
                    <a:lumMod val="65000"/>
                    <a:lumOff val="35000"/>
                  </a:schemeClr>
                </a:solidFill>
              </a:rPr>
              <a:t>obwohl sie zu Tode geprügelt wurden.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e" altLang="ko-KR" sz="2900">
                <a:solidFill>
                  <a:schemeClr val="tx1">
                    <a:lumMod val="65000"/>
                    <a:lumOff val="35000"/>
                  </a:schemeClr>
                </a:solidFill>
              </a:rPr>
              <a:t>Dann öffnete Gott die Gefängnistür und gab ihnen die Möglichkeit, das Evangelium zu predigen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e" altLang="ko-KR" sz="2900">
                <a:solidFill>
                  <a:schemeClr val="tx1">
                    <a:lumMod val="65000"/>
                    <a:lumOff val="35000"/>
                  </a:schemeClr>
                </a:solidFill>
              </a:rPr>
              <a:t>an den Gefängniswärter und seine Familie.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e" altLang="ko-KR" sz="2900">
                <a:solidFill>
                  <a:schemeClr val="tx1">
                    <a:lumMod val="65000"/>
                    <a:lumOff val="35000"/>
                  </a:schemeClr>
                </a:solidFill>
              </a:rPr>
              <a:t>Es gibt auch Zeiten, in denen wir in Schwierigkeiten sind.</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e" altLang="ko-KR" sz="2900">
                <a:solidFill>
                  <a:schemeClr val="tx1">
                    <a:lumMod val="65000"/>
                    <a:lumOff val="35000"/>
                  </a:schemeClr>
                </a:solidFill>
              </a:rPr>
              <a:t>Und wenn Sie sich nicht im Stich lassen und zum Gebet und Lob übergehen, wird Gott Sie retten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e" altLang="ko-KR" sz="2900">
                <a:solidFill>
                  <a:schemeClr val="tx1">
                    <a:lumMod val="65000"/>
                    <a:lumOff val="35000"/>
                  </a:schemeClr>
                </a:solidFill>
              </a:rPr>
              <a:t>auf erstaunliche Weise.</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gibt mir die Kraft, alle Schwierigkeiten und Nöte zu überwinden.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machten Paulus und Silas im Gefängnis?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Sie weinten.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Sie bettelten um ihr Leben.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Sie waren enttäuscht.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Sie beteten und sangen Hymnen.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Sie beteten und sangen Hymnen.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de" altLang="ko-KR" sz="3600"/>
              <a:t>Gegen Mitternacht beteten Paulus und Silas und sangen Loblieder zu Gott, und die anderen Gefangenen hörten ihnen zu.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96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Paulus predigte dem König das Evangelium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Paulus antwortete: „Ob für kurze Zeit oder für lange – ich bete zu Gott, dass nicht nur Sie, sondern alle, die mir heute zuhören, das werden, was ich bin, abgesehen von diesen Ketten.“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Paulus predigte das Evangelium und wurde schließlich in Jerusalem gefangen genommen. König Agrippa fragte nach den Sünden des Gefangenen Paulus.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„Sie haben die Erlaubnis, für sich selbst zu sprechen!“ Agrippa gab Paulus Zeit, mit seiner Verteidigung zu beginnen.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Paulus nutzte die Gelegenheit, um das Evangelium zu predigen. „Oh König, ich hoffe, du wirst wie ich, abgesehen von diesen Ketten!“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Der König fand bei Paulus keine Sünde. Paulus wollte nach Rom gehen und dem Kaiser das Evangelium predigen.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In diesem Moment erschienen Moses und Elia vor ihnen und unterhielten sich mit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Schließlich wandte sich Paulus an den römischen Kaiser. Als Gefangener bestieg Paulus ein Boot, um zum Kaiser von Rom zu fahren.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Paulus war ein Gefangener, aber er predigte das Evangelium stolz</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vor dem König seines eigenen Prozesses.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Weil er sich des Evangeliums nicht schämte und glaubte, dass es eine stolze Wahrheit sei.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Wir müssen in der Lage sein, das Evangelium Jesu zuversichtlich und mutig zu predigen, wem auch immer wir begegnen.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viel höher als der höchste Mann der Welt.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tat Paulus, als der König im Prozess gegen Paulus ihm Gelegenheit gab, zu sprechen?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Er predigte das Evangelium von Jesus.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Er beschuldigte einen schlechten Menschen.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Er forderte seine Freilassung.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Er betete und sang Hymnen.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① </a:t>
            </a:r>
            <a:r xmlns:a="http://schemas.openxmlformats.org/drawingml/2006/main">
              <a:rPr lang="de" altLang="ko-KR" sz="2800">
                <a:solidFill>
                  <a:srgbClr val="ff0000"/>
                </a:solidFill>
              </a:rPr>
              <a:t>Er predigte das Evangelium von Jesus.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de" altLang="ko-KR" sz="3600"/>
              <a:t>Paulus antwortete: „Ob für kurze Zeit oder für lange – ich bete zu Gott, dass nicht nur Sie, sondern alle, die mir heute zuhören, das werden, was ich bin, abgesehen von diesen Ketten.“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97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Schiff sinkt!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und sagte: „Fürchte dich nicht, Paulus.“ Sie müssen sich vor Cäsar verantworten; und Gott hat dir gnädigerweise das Leben aller gegeben, die mit dir segeln.‘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27:</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Paulus wurde mit den anderen Gefangenen per Schiff nach Rom gebracht.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Aufgrund des Taifuns drohte das Schiff jedoch zu sinken. Alle zitterten vor Angst.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Paulus betete zu Gott und erzählte es den Menschen. „Hab keine Angst. Gott hat gesagt, dass niemand sterben würde.“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Eine Stimme aus der Wolke sagte: „Das ist mein Sohn, den ich liebe; Mit ihm bin ich sehr zufrieden. Hör ihm zu!"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Das Schiff sank, aber wie Paulus sagte, konnten alle Menschen ohne einen einzigen Todesfall auf der Insel landen.</a:t>
            </a:r>
            <a:r xmlns:a="http://schemas.openxmlformats.org/drawingml/2006/main">
              <a:rPr lang="de"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Paulus predigte Jesus auf der Insel und gab Gott die Ehre.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Paulus betete und ermutigte andere, auch in Krisenzeiten, als das Schiff kurz vor dem Untergang stand.</a:t>
            </a:r>
            <a:r xmlns:a="http://schemas.openxmlformats.org/drawingml/2006/main">
              <a:rPr lang="de" altLang="en-US" sz="3200">
                <a:solidFill>
                  <a:schemeClr val="tx1">
                    <a:lumMod val="65000"/>
                    <a:lumOff val="35000"/>
                  </a:schemeClr>
                </a:solidFill>
              </a:rPr>
              <a:t> </a:t>
            </a:r>
            <a:r xmlns:a="http://schemas.openxmlformats.org/drawingml/2006/main">
              <a:rPr lang="de" altLang="ko-KR" sz="3200">
                <a:solidFill>
                  <a:schemeClr val="tx1">
                    <a:lumMod val="65000"/>
                    <a:lumOff val="35000"/>
                  </a:schemeClr>
                </a:solidFill>
              </a:rPr>
              <a:t>Am Ende wurden sie alle gerettet,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genau wie Paul sagte.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Das Volk Gottes ist dafür verantwortlich, der Welt Gottes Willen durch Gebete zu überbringen und die frohe Botschaft von Gottes Erlösung zu verkünden.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 Besitzer allen Lebens auf der Welt. Nichts stirbt ohne seine Erlaubnis.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tat Paulus, als das Schiff auf den Taifun traf?</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Er weinte.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Er sprang ins Meer.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Er kämpfte gegen den Piloten.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Er betete zu Gott.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Er betete zu Gott.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und sagte: „Fürchte dich nicht, Paulus.“ Sie müssen sich vor Cäsar verantworten; und Gott hat dir gnädigerweise das Leben aller gegeben, die mit dir segeln.‘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Handlungen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27:</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98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Paulus‘ Bitte um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Ich appelliere an Sie für meinen Sohn Onesimus, der mein Sohn wurde, als ich in Ketten lag.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Philemon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Onesimus war ein Diener Philemons. Doch er schlich sich ohne die Erlaubnis seines Herrn nach Rom.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Onesimus traf Paulus, der in Rom inhaftiert war. Paulus predigte ihm das Evangelium und er kam zum Glauben an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sie das hörten, fielen sie erschrocken mit dem Gesicht nach unten zu Boden. Jesus sagte: „Hab keine Angst.“ Als sie aufblickten, sahen sie niemanden außer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Paulus forderte Onesimus auf, zu seinem Meister Philemon zurückzukehren und ihn um Vergebung zu bitten. Und Paulus sagte Onesimus, er solle als Gläubiger an Jesus leben.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Onesimus war besorgt. Denn damals wurde der entflohene Diener von seinem Besitzer getötet.</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Paulus schrieb einen Brief für Onesimus an seinen Meister Philemon, um ihm zu vergeben. Dieser Buchstabe ist in der Bibel „Philemon“.</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Paulus stellte die zerbrochene Beziehung zwischen Onesimus und Philemon wieder her. Der Onesimus bat Philemon um Vergebung, und der Philemon vergab dem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Wir müssen um Vergebung bitten, wenn wir etwas falsch gemacht haben.</a:t>
            </a:r>
            <a:r xmlns:a="http://schemas.openxmlformats.org/drawingml/2006/main">
              <a:rPr lang="de" altLang="en-US" sz="3200">
                <a:solidFill>
                  <a:schemeClr val="tx1">
                    <a:lumMod val="65000"/>
                    <a:lumOff val="35000"/>
                  </a:schemeClr>
                </a:solidFill>
              </a:rPr>
              <a:t> </a:t>
            </a:r>
            <a:r xmlns:a="http://schemas.openxmlformats.org/drawingml/2006/main">
              <a:rPr lang="de" altLang="ko-KR" sz="3200">
                <a:solidFill>
                  <a:schemeClr val="tx1">
                    <a:lumMod val="65000"/>
                    <a:lumOff val="35000"/>
                  </a:schemeClr>
                </a:solidFill>
              </a:rPr>
              <a:t>Und wenn uns jemand etwas angetan hat, müssen wir ihm vergeben.</a:t>
            </a:r>
            <a:r xmlns:a="http://schemas.openxmlformats.org/drawingml/2006/main">
              <a:rPr lang="de" altLang="en-US" sz="3200">
                <a:solidFill>
                  <a:schemeClr val="tx1">
                    <a:lumMod val="65000"/>
                    <a:lumOff val="35000"/>
                  </a:schemeClr>
                </a:solidFill>
              </a:rPr>
              <a:t> </a:t>
            </a:r>
            <a:r xmlns:a="http://schemas.openxmlformats.org/drawingml/2006/main">
              <a:rPr lang="de" altLang="ko-KR" sz="3200">
                <a:solidFill>
                  <a:schemeClr val="tx1">
                    <a:lumMod val="65000"/>
                    <a:lumOff val="35000"/>
                  </a:schemeClr>
                </a:solidFill>
              </a:rPr>
              <a:t>Das glauben die Menschen an Jesus.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bringt Frieden und Versöhnung, wo es Kämpfe und Konflikte gibt.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Wen traf Onesimus in Rom, als er vor seinem Besitzer Philemon davonlief?</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Johannes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Ich appelliere an Sie für meinen Sohn Onesimus, der mein Sohn wurde, als ich in Ketten lag.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Philemon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99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Timotheus, der Schüler des Paulus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de" altLang="ko-KR" sz="3600"/>
              <a:t>Ich bin an deinen aufrichtigen Glauben erinnert worden, der zuerst in deiner Großmutter Lois und in deiner Mutter Eunice lebte und, davon bin ich überzeugt, jetzt auch in dir lebt.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2Thimotheus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Paulus hatte einen Schüler namens Timotheus. Timothy war seit seiner Kindheit Missionar bei Paul.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Es gab einen Mann, der zwei Söhne hatte. Der zweite Sohn bat seinen Vater, ihm seinen Anteil am Grundstück im Voraus zu überlassen.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de" sz="3600">
                <a:solidFill>
                  <a:schemeClr val="tx1">
                    <a:lumMod val="65000"/>
                    <a:lumOff val="35000"/>
                  </a:schemeClr>
                </a:solidFill>
              </a:rPr>
              <a:t>Jesus war in menschlicher Form auf dieser Erde, aber er ist auch Gott.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Wie Gott seinen Jüngern auf dem Berg befahl,</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Wir müssen an Jesus als den Sohn Gottes glauben und ihm aufmerksam zuhören.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Paulus, der im Gefängnis war, wusste, dass er sterben würde, und schrieb einen Brief an seinen geliebten Jünger Timotheus.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In dem Brief stand, wie Timotheus als Pfarrer die Gläubigen lehren sollte.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Timotheus und die Gläubigen lasen den Brief des Paulus und beschlossen, auch in der Verfolgung bis zum Ende den Glauben nicht zu verlieren.</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So wurde der Glaube des Paulus an seinen Jünger Timotheus und erneut an die Kirchen weitergegeben.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de" altLang="ko-KR" sz="3600">
                <a:solidFill>
                  <a:schemeClr val="tx1">
                    <a:lumMod val="65000"/>
                    <a:lumOff val="35000"/>
                  </a:schemeClr>
                </a:solidFill>
              </a:rPr>
              <a:t>Dank der Evangelisten, die uns das Evangelium predigten, und der Lehrer, die uns das Wort Gottes lehrten, sind unser Glaube und unsere Kirche gewachsen.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Jetzt müssen wir unseren Glauben weitergeben und ihnen das Wort Gottes lehren, das wir gelernt haben.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auferstanden und lebt ewig, mit Kirchen und Gläubigen, die an ihn glauben.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An wen schrieb Paulus den Brief, als sein Todestag näher rückte?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Lukas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Markieren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Timotheus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③ </a:t>
            </a:r>
            <a:r xmlns:a="http://schemas.openxmlformats.org/drawingml/2006/main">
              <a:rPr lang="de" altLang="ko-KR" sz="2800">
                <a:solidFill>
                  <a:srgbClr val="ff0000"/>
                </a:solidFill>
              </a:rPr>
              <a:t>Timotheus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de" altLang="ko-KR" sz="3600"/>
              <a:t>Ich bin an deinen aufrichtigen Glauben erinnert worden, der zuerst in deiner Großmutter Lois und in deiner Mutter Eunice lebte und, davon bin ich überzeugt, jetzt auch in dir lebt.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2Thimotheus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100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John sah einen erstaunlichen Anblick</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Wer dies bezeugt, sagt: „Ja, ich komme bald.“ Amen. Komm, Herr Jesus.</a:t>
            </a:r>
            <a:endParaRPr xmlns:a="http://schemas.openxmlformats.org/drawingml/2006/main" lang="en-US" altLang="ko-KR" sz="3600"/>
          </a:p>
          <a:p>
            <a:pPr xmlns:a="http://schemas.openxmlformats.org/drawingml/2006/main" lvl="0">
              <a:defRPr/>
            </a:pPr>
            <a:r xmlns:a="http://schemas.openxmlformats.org/drawingml/2006/main">
              <a:rPr lang="de"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Offenbarung</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22:</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mit einer herrlichen Erscheinung wunderschön strahlt.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Die Verfolgung der Kirche wurde von Tag zu Tag schlimmer. Alle seine Jünger erlitten den Märtyrertod, während sie ihren Glauben bewahrten, und Johannes wurde allein auf Patmos verbannt.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Eines Tages hörte er eine laute Stimme wie eine Posaune, die sagte: „Schreibe auf eine Schriftrolle, was du siehst, und sende sie an die sieben Gemeinden.“</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Auch Johannes sah Jesus. Jesus war das Bild eines Königs, der alle Macht der Welt besaß.</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Johannes sah den neuen Himmel und das neue Land, das kommen wird. Es wird nichts Böses geben, es wird keinen Kummer geben und es wird immer Glück mit Gott geben.</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Johannes schrieb alle diese Visionen und schrieb sie an die Kirchen. „Behalte deinen Glauben, denn der Herr wird wiederkommen!“ Dies ist das letzte Buch der Bibel, die Offenbarung</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Jesus wird wieder auf diese Erde zurückkehren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eines Tages als Richter.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Damals diejenigen, die nicht glaubten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in Jesus leide für immer,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Wer an Jesus glaubt, wird es genießen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Ewiges Leben mit Glück.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Warten Sie darauf, dass Jesus wiederkommt?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Wir dürfen diese Hoffnung nicht verlieren, wir müssen unseren Glauben an diese Erde bis zum Ende bewahren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wird als König wieder auf diese Erde zurückkehren, alles richten und für immer über alles herrschen.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Wie heißt die Insel, auf der der Jünger Johannes eingesperrt war?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Wer dies bezeugt, sagt: „Ja, ich komme bald.“ Amen. Komm, Herr Jesus.</a:t>
            </a:r>
            <a:endParaRPr xmlns:a="http://schemas.openxmlformats.org/drawingml/2006/main" lang="en-US" altLang="ko-KR" sz="3600"/>
          </a:p>
          <a:p>
            <a:pPr xmlns:a="http://schemas.openxmlformats.org/drawingml/2006/main" lvl="0">
              <a:defRPr/>
            </a:pPr>
            <a:r xmlns:a="http://schemas.openxmlformats.org/drawingml/2006/main">
              <a:rPr lang="de"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Offenbarung</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22:</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Heute</a:t>
            </a:r>
            <a:r xmlns:a="http://schemas.openxmlformats.org/drawingml/2006/main">
              <a:rPr altLang="en-US" lang="de" sz="4000">
                <a:solidFill>
                  <a:srgbClr val="ff0000"/>
                </a:solidFill>
              </a:rPr>
              <a:t> </a:t>
            </a:r>
            <a:r xmlns:a="http://schemas.openxmlformats.org/drawingml/2006/main">
              <a:rPr altLang="ko-KR" lang="de"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Wer hat die Verklärung Jesu nicht gesehen?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Dort wurde er vor ihnen verklärt. Sein Gesicht leuchtete wie die Sonne und seine Kleidung wurde so weiß wie das Licht.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17:</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75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a:t>
            </a:r>
            <a:r xmlns:a="http://schemas.openxmlformats.org/drawingml/2006/main">
              <a:rPr lang="de" altLang="en-US" sz="4400"/>
              <a:t> </a:t>
            </a:r>
            <a:r xmlns:a="http://schemas.openxmlformats.org/drawingml/2006/main">
              <a:rPr lang="de" altLang="ko-KR" sz="4400"/>
              <a:t>Liebt Kinder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de" sz="3600"/>
              <a:t>Als Jesus das sah, war er empört. Er sagte zu ihnen: „Lasst die kleinen Kinder zu mir kommen und hindert sie nicht, denn solchen gehört das Reich Gottes.“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Ein Elternteil brachte sein Kind zu Jesus, um von Jesus gesegnet zu werden.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Dann tadelten ihn die Jünger Jesu. „Wie kannst du es wagen, dein Kind zu Jesus zu bringen?“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Als Jesus es sah, sagte er wütend.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„Halten Sie die Kinder nicht davon ab, zu mir zu kommen. Das Reich Gottes gehört solchen Kindern wie diesen.!“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Doch der Sohn hatte sein gesamtes Vermögen im fernen Land verschwendet und fühlte sich elend.</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„Wer das Reich Gottes nicht annimmt wie ein kleines Kind, wird nie hineinkommen.“ Und er nahm die Kinder in seine Arme, legte ihnen die Hände auf und segnete sie.</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de" sz="3600">
                <a:solidFill>
                  <a:schemeClr val="tx1">
                    <a:lumMod val="65000"/>
                    <a:lumOff val="35000"/>
                  </a:schemeClr>
                </a:solidFill>
              </a:rPr>
              <a:t>Jesus sagte, dass das Reich Gottes solchen Kindern gehört.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Lasst uns auch Kinder werden, die Gott lieben und Jesus gehorchen, ohne das reine, ehrliche,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und wahres Herz eines Kindes.</a:t>
            </a:r>
            <a:r xmlns:a="http://schemas.openxmlformats.org/drawingml/2006/main">
              <a:rPr altLang="en-US" lang="de"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r xmlns:a="http://schemas.openxmlformats.org/drawingml/2006/main">
              <a:rPr altLang="en-US" lang="de" sz="3600">
                <a:solidFill>
                  <a:srgbClr val="0070c0"/>
                </a:solidFill>
              </a:rPr>
              <a:t> </a:t>
            </a:r>
            <a:r xmlns:a="http://schemas.openxmlformats.org/drawingml/2006/main">
              <a:rPr altLang="ko-KR" lang="de" sz="3600">
                <a:solidFill>
                  <a:srgbClr val="0070c0"/>
                </a:solidFill>
              </a:rPr>
              <a:t>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Kinder liebt, wertschätzt und segnet.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Was taten die Jünger, als die Kinder versuchten, zu Jesus zu gehen?</a:t>
            </a:r>
            <a:r xmlns:a="http://schemas.openxmlformats.org/drawingml/2006/main">
              <a:rPr altLang="en-US" lang="de"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Sie hießen sie freudig willkommen.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Sie wiesen sie zurecht, nicht zu Jesus zu gehen.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Sie machten Kinder mit Jesus bekannt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Sie gaben ihnen etwas zu essen und schickten sie nach Hause.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② </a:t>
            </a:r>
            <a:r xmlns:a="http://schemas.openxmlformats.org/drawingml/2006/main">
              <a:rPr altLang="ko-KR" lang="de" sz="2800">
                <a:solidFill>
                  <a:srgbClr val="ff0000"/>
                </a:solidFill>
              </a:rPr>
              <a:t>Sie wiesen sie zurecht, nicht zu Jesus zu gehen.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de" sz="3600"/>
              <a:t>Als Jesus das sah, war er empört. Er sagte zu ihnen: „Lasst die kleinen Kinder zu mir kommen und hindert sie nicht, denn solchen gehört das Reich Gottes.“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76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heilte einen Blinden, Bartimäus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de" sz="3600"/>
              <a:t>„Geh“, sagte Jesus, „dein Glaube hat dich geheilt.“ Sofort wurde er wieder sehend und folgte Jesus auf der Straße.</a:t>
            </a:r>
            <a:endParaRPr xmlns:a="http://schemas.openxmlformats.org/drawingml/2006/main" altLang="ko-KR" lang="en-US" sz="3600"/>
          </a:p>
          <a:p>
            <a:pPr xmlns:a="http://schemas.openxmlformats.org/drawingml/2006/main" lvl="0">
              <a:defRPr/>
            </a:pPr>
            <a:r xmlns:a="http://schemas.openxmlformats.org/drawingml/2006/main">
              <a:rPr altLang="ko-KR" lang="de"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de"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10:</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Als Jesus als Blinder nach Jericho kam, saß Bartimäus bettelnd am Straßenrand.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Als er hörte, dass es Jesus von Nazareth war, begann er zu rufen: „Jesus, Sohn Davids, erbarme dich meiner!“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Jesus rief Bartimäus. „Was soll ich für Sie tun?“ Jesus fragte ihn. Der Blinde sagte: „Rabbi, ich möchte sehen.“</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de" sz="2800">
                <a:solidFill>
                  <a:schemeClr val="tx1">
                    <a:lumMod val="65000"/>
                    <a:lumOff val="35000"/>
                  </a:schemeClr>
                </a:solidFill>
              </a:rPr>
              <a:t>Der Sohn erkannte, dass es ihm noch elender ging als den Dienern im Haus seines Vaters.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de" sz="2800">
                <a:solidFill>
                  <a:schemeClr val="tx1">
                    <a:lumMod val="65000"/>
                    <a:lumOff val="35000"/>
                  </a:schemeClr>
                </a:solidFill>
              </a:rPr>
              <a:t>Also kehrte er zurück und flehte seinen Vater an, ihn als einen seiner Diener aufzunehmen.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„Geh“, sagte Jesus, „dein Glaube hat dich geheilt.“ Sofort erhielt er sein Augenlicht.</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"Dank dir Jesus!" Bartimäus folgte Jesus, der ihn sehen ließ.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de" sz="3600">
                <a:solidFill>
                  <a:schemeClr val="tx1">
                    <a:lumMod val="65000"/>
                    <a:lumOff val="35000"/>
                  </a:schemeClr>
                </a:solidFill>
              </a:rPr>
              <a:t>Jesus sagte zu Bartimäus: „Dein Glaube hat dich geheilt.“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Es ist der Glaube, der uns rettet.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Der Glaube drückt sich im ernsthaften Gebet aus.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Wenn wir zu Jesus beten,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Wir müssen diesen Glauben haben.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zuhört und auf unsere ernsthaften Gebete antwortet.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Worum bat Bartimäus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Gib mir viel Geld.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Ich möchte dein Schüler sein.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Lass mich auf dem Wasser laufen.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Ich möchte es noch einmal sehen.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Ich möchte es noch einmal sehen.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de" sz="3600"/>
              <a:t>„Geh“, sagte Jesus, „dein Glaube hat dich geheilt.“ Sofort wurde er wieder sehend und folgte Jesus auf der Straße.</a:t>
            </a:r>
            <a:endParaRPr xmlns:a="http://schemas.openxmlformats.org/drawingml/2006/main" altLang="ko-KR" lang="en-US" sz="3600"/>
          </a:p>
          <a:p>
            <a:pPr xmlns:a="http://schemas.openxmlformats.org/drawingml/2006/main" lvl="0">
              <a:defRPr/>
            </a:pPr>
            <a:r xmlns:a="http://schemas.openxmlformats.org/drawingml/2006/main">
              <a:rPr altLang="ko-KR" lang="de"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de"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10:</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77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Zachäus kletterte auf einen Baum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Denn der Menschensohn kam, um zu suchen und zu retten, was verloren war.“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19:</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Es gab einen reichen Mann namens Zachäus. Er war ein Obersteuereintreiber, deshalb hassten ihn die Leute.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Eines Tages kam Jesus in das Dorf, in dem Zachäus lebte. Viele Menschen drängten sich, um Jesus zu sehen.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Sobald sein Vater seinen Sohn von weitem kommen sah, lief er auf ihn zu, umarmte ihn und nahm ihn voller Freude entgegen.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Zachäus kletterte auf einen Baum, um Jesus zu sehen. Jesus sah ihn an und sagte: „Zachäus, komm sofort herunter. Ich muss heute bei dir zu Hause bleiben.“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„Zachäus entschied sich für Jesus: „Ich werde die Hälfte meines Besitzes den Armen geben.“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Jesus sagte: „Heute ist diesem Haus das Heil widerfahren. Ich bin gekommen, um zu suchen und zu retten, was verloren war.“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Als Zachäus Jesus begegnete, gestand er, dass er seinen liebsten Besitz den Armen schenken würde.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Was ist für Sie das Wichtigste?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Was haben Sie nach der Begegnung mit Jesus aufgegeben?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müssen uns daran erinnern, dass Jesus das Kostbarste für uns ist.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 Retter, der in dieses Land kam, um jeden ohne Unterschied zu retten.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Heute</a:t>
            </a:r>
            <a:r xmlns:a="http://schemas.openxmlformats.org/drawingml/2006/main">
              <a:rPr altLang="en-US" lang="de" sz="4000">
                <a:solidFill>
                  <a:srgbClr val="ff0000"/>
                </a:solidFill>
              </a:rPr>
              <a:t> </a:t>
            </a:r>
            <a:r xmlns:a="http://schemas.openxmlformats.org/drawingml/2006/main">
              <a:rPr altLang="ko-KR" lang="de"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Warum hassten die Menschen Zachäus?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Weil</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Er</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War</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A</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Chef</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Steuer</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Kollektor.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Weil er gut an Jesus glaubte.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Weil er viel gebetet hat.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Weil er gutaussehend war.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① </a:t>
            </a:r>
            <a:r xmlns:a="http://schemas.openxmlformats.org/drawingml/2006/main">
              <a:rPr altLang="ko-KR" lang="de" sz="2800">
                <a:solidFill>
                  <a:srgbClr val="ff0000"/>
                </a:solidFill>
              </a:rPr>
              <a:t>Weil er ein Obersteuereintreiber war.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Denn der Menschensohn kam, um zu suchen und zu retten, was verloren war.“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19:</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de">
                <a:solidFill>
                  <a:schemeClr val="tx1">
                    <a:lumMod val="50000"/>
                    <a:lumOff val="50000"/>
                  </a:schemeClr>
                </a:solidFill>
              </a:rPr>
              <a:t>Nr. 78 Das Wort Gottes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de" sz="4400"/>
              <a:t>Ein Haus auf dem Felsen gebaut</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„Darum ist jeder, der diese meine Worte hört und sie in die Tat umsetzt, wie ein weiser Mann, der sein Haus auf den Felsen baute.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7:</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Jesus erzählte die Geschichte von zwei Männern, die ein Haus bauten.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sagte: „Gott, dein Vater wartet immer auf dich.“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Einer von ihnen beschloss, sein Haus auf dem Sand zu bauen, ein anderer auf dem Felsen.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Die beiden arbeiteten hart, um ein Haus zu bauen. Beide Häuser sahen von außen ohne großen Unterschied stark aus.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der starke Regen eine Überschwemmung verursachte, wurde das auf dem Sand gebaute Haus weggespült. Aber das auf dem Felsen gebaute Haus blieb standhaft.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sagte: „Jeder, der meine Worte hört und sie in die Tat umsetzt, ist wie ein weiser Mann, der sein Haus auf den Felsen baute.“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de" sz="3600">
                <a:solidFill>
                  <a:schemeClr val="tx1">
                    <a:lumMod val="65000"/>
                    <a:lumOff val="35000"/>
                  </a:schemeClr>
                </a:solidFill>
              </a:rPr>
              <a:t>Jesus sagte: „Jeder, der meine Worte hört und sie in die Tat umsetzt, ist wie ein weiser Mann, der sein Haus auf den Felsen baute.“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Setzen Sie jedes Wort Gottes in die Tat um?</a:t>
            </a:r>
            <a:r xmlns:a="http://schemas.openxmlformats.org/drawingml/2006/main">
              <a:rPr altLang="en-US" lang="de" sz="3600">
                <a:solidFill>
                  <a:schemeClr val="tx1">
                    <a:lumMod val="65000"/>
                    <a:lumOff val="35000"/>
                  </a:schemeClr>
                </a:solidFill>
              </a:rPr>
              <a:t> </a:t>
            </a:r>
            <a:r xmlns:a="http://schemas.openxmlformats.org/drawingml/2006/main">
              <a:rPr altLang="ko-KR" lang="de" sz="3600">
                <a:solidFill>
                  <a:schemeClr val="tx1">
                    <a:lumMod val="65000"/>
                    <a:lumOff val="35000"/>
                  </a:schemeClr>
                </a:solidFill>
              </a:rPr>
              <a:t>Lasst uns weise Männer sein, die dem Wort Gottes gehorchen.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r xmlns:a="http://schemas.openxmlformats.org/drawingml/2006/main">
              <a:rPr altLang="en-US" lang="de" sz="3600">
                <a:solidFill>
                  <a:srgbClr val="0070c0"/>
                </a:solidFill>
              </a:rPr>
              <a:t> </a:t>
            </a:r>
            <a:r xmlns:a="http://schemas.openxmlformats.org/drawingml/2006/main">
              <a:rPr altLang="ko-KR" lang="de" sz="3600">
                <a:solidFill>
                  <a:srgbClr val="0070c0"/>
                </a:solidFill>
              </a:rPr>
              <a:t>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Freude an denen hat, die dem Wort gehorchen.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Wann ist das auf dem Sand gebaute Haus eingestürzt?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Sobald das Haus gebaut war,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Als die Sonne schien,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Als viele Leute ins Haus kamen,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Als es viel regnete und überschwemmte,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Als es viel regnete und überschwemmte,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„Darum ist jeder, der diese meine Worte hört und sie in die Tat umsetzt, wie ein weiser Mann, der sein Haus auf den Felsen baute.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7:</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79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Fünf weise Jungfrauen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„Darum haltet Wache, denn ihr kennt weder den Tag noch die Stunde.“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25:</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Wir sündigen viel in unserem Leben.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Deshalb fühlen wir uns schuldig, weil wir gegen Gott gesündigt haben.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Aber Gott hat uns immer unsere Sünden vergeben.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Weil Jesus bereits alle unsere Sünden übernommen hat.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Daran muss man glauben und mit Dankbarkeit und Freude zu Gott gehen.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Es waren zehn Jungfrauen, die sich auf das Hochzeitsfest vorbereiteten. Die fünf weisen Mädchen bereiteten Lampen mit ausreichend Öl vor, die anderen fünf jedoch nicht.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Nachts, als der Bräutigam zu spät kam, schliefen die zehn Jungfrauen ein.</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„Der Bräutigam ist da!“ Die Jungfrauen standen eilig auf. Und die Lichter der fünf Jungfrauen, die nicht genug Öl zubereitet hatten, gingen aus.</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„Gib uns etwas Öl.“ „Wenn wir dir unser Öl geben, geht uns vielleicht auch das Öl aus.“ Geh und hol etwas Öl.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Doch während die fünf törichten Mädchen Öl kaufen gingen, schloss sich die Tür zum Fest. Schließlich durften die fünf dummen Mädchen nicht an der Party teilnehmen.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de" sz="3600">
                <a:solidFill>
                  <a:schemeClr val="tx1">
                    <a:lumMod val="65000"/>
                    <a:lumOff val="35000"/>
                  </a:schemeClr>
                </a:solidFill>
              </a:rPr>
              <a:t>Dies ist eine Geschichte, in der Jesus uns erzählt, wie man auf den Tag wartet, an dem er wiederkommt.</a:t>
            </a:r>
            <a:r xmlns:a="http://schemas.openxmlformats.org/drawingml/2006/main">
              <a:rPr altLang="en-US" lang="de" sz="3600">
                <a:solidFill>
                  <a:schemeClr val="tx1">
                    <a:lumMod val="65000"/>
                    <a:lumOff val="35000"/>
                  </a:schemeClr>
                </a:solidFill>
              </a:rPr>
              <a:t> </a:t>
            </a:r>
            <a:r xmlns:a="http://schemas.openxmlformats.org/drawingml/2006/main">
              <a:rPr altLang="ko-KR" lang="de" sz="3600">
                <a:solidFill>
                  <a:schemeClr val="tx1">
                    <a:lumMod val="65000"/>
                    <a:lumOff val="35000"/>
                  </a:schemeClr>
                </a:solidFill>
              </a:rPr>
              <a:t>Niemand weiß</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wann Jesus wiederkommen wird.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e" sz="3600">
                <a:solidFill>
                  <a:schemeClr val="tx1">
                    <a:lumMod val="65000"/>
                    <a:lumOff val="35000"/>
                  </a:schemeClr>
                </a:solidFill>
              </a:rPr>
              <a:t>Aber wie die fünf weisen Jungfrauen müssen wir immer aufwachen und mit einem vorbereiteten Herzen auf Jesus warten.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versprach, in dieses Land zurückzukehren, wenn niemand es weiß.</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Was haben die törichten fünf Jungfrauen nicht vorbereitet?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Öl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Wasser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Kleidung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Geschenk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① </a:t>
            </a:r>
            <a:r xmlns:a="http://schemas.openxmlformats.org/drawingml/2006/main">
              <a:rPr altLang="ko-KR" lang="de" sz="2800">
                <a:solidFill>
                  <a:srgbClr val="ff0000"/>
                </a:solidFill>
              </a:rPr>
              <a:t>Öl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de" sz="3600"/>
              <a:t>„Darum haltet Wache, denn ihr kennt weder den Tag noch die Stunde.“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25:</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80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Das Gleichnis von den Talenten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r xmlns:a="http://schemas.openxmlformats.org/drawingml/2006/main">
              <a:rPr altLang="en-US" lang="de" sz="3600">
                <a:solidFill>
                  <a:srgbClr val="0070c0"/>
                </a:solidFill>
              </a:rPr>
              <a:t> </a:t>
            </a:r>
            <a:r xmlns:a="http://schemas.openxmlformats.org/drawingml/2006/main">
              <a:rPr altLang="ko-KR" lang="de" sz="3600">
                <a:solidFill>
                  <a:srgbClr val="0070c0"/>
                </a:solidFill>
              </a:rPr>
              <a:t>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uns immer liebt und auf uns wartet.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de" sz="3600"/>
              <a:t>„Sein Meister antwortete: ‚Gut gemacht, guter und treuer Diener! Du warst in einigen Dingen treu; ich werde dir die Verantwortung für viele Dinge übertragen. Komm und teile das Glück deines Herrn!‘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Ein Mensch vertraute seinen Dienern auf dem Weg ins Ausland Geld an. Er gab dem ersten Knecht fünf Talente, dem zweiten zwei und dem dritten einen.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de" sz="2800">
                <a:solidFill>
                  <a:schemeClr val="tx1">
                    <a:lumMod val="65000"/>
                    <a:lumOff val="35000"/>
                  </a:schemeClr>
                </a:solidFill>
              </a:rPr>
              <a:t>Der Diener, der fünf Talente und zwei Talente erhielt, ging sofort hin, setzte sein Geld ein und gewann das Doppelte. Doch ein Mann, der 1 Talent erhalten hatte, ging hinaus, grub ein Loch in die Erde und versteckte das Geld seines Herrn.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der Herr zurückkam und mit ihnen abrechnete, erhielt der erste Diener fünf Talente mehr und der zweite zwei weitere.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Aber der Diener, der ein Talent erhielt, erhielt keins. „Meister, Sie haben mir nur ein Talent gegeben. Wie kann ich dann mehr Geld verdienen?“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Sein Meister war wütend. „Sie hätten mein Geld bei den Bankern deponieren sollen, ich hätte es mit Zinsen zurückbekommen.“ Du wertloser Diener, verschwinde aus meinem Haus!“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Jesus warnt uns mit dem Gleichnis von den Talenten davor, faul zu sein.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Es gibt etwas Wichtigeres als die Menge, die wir erhalten haben.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Wichtiger ist es, ein Leben zur Ehre Gottes zu führen, indem man treu mit dem umgeht, was man hat.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alle sollten so ein Leben führen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von Jesus gepriesen zu werden.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unser Meister, der unser Leben bewertet und uns entsprechend belohnt.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Was vertraute der Herr den Dienern auf einer weiten Reise 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Haus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Feld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speichern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de" sz="3600"/>
              <a:t>„Sein Meister antwortete: ‚Gut gemacht, guter und treuer Diener! Du warst in einigen Dingen treu; ich werde dir die Verantwortung für viele Dinge übertragen. Komm und teile das Glück deines Herrn!‘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